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8" r:id="rId2"/>
    <p:sldId id="274" r:id="rId3"/>
    <p:sldId id="275" r:id="rId4"/>
    <p:sldId id="277" r:id="rId5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4" autoAdjust="0"/>
  </p:normalViewPr>
  <p:slideViewPr>
    <p:cSldViewPr>
      <p:cViewPr>
        <p:scale>
          <a:sx n="60" d="100"/>
          <a:sy n="60" d="100"/>
        </p:scale>
        <p:origin x="-2238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4534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0155E4BB-2816-4199-A43E-D075C6AA3030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823"/>
            <a:ext cx="5613400" cy="4189095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4534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819F31E0-AE32-4543-8E30-CB8DE80DA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8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BBA39-237A-4682-937A-390B410B5FB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16784-B453-4D45-A787-EEAAAE361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2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DEPARTMENT OF PHYSICS GOVT.PG COLLEGE RAJOURI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11-2-2019</a:t>
            </a: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b="1" dirty="0" smtClean="0">
                <a:solidFill>
                  <a:schemeClr val="tx1"/>
                </a:solidFill>
              </a:rPr>
              <a:t>Today Topic:- Divergence Theorem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bg1"/>
                </a:solidFill>
              </a:rPr>
              <a:t>In </a:t>
            </a:r>
            <a:r>
              <a:rPr lang="en-US" altLang="en-US" dirty="0">
                <a:solidFill>
                  <a:schemeClr val="bg1"/>
                </a:solidFill>
              </a:rPr>
              <a:t>this section, we will learn </a:t>
            </a:r>
            <a:r>
              <a:rPr lang="en-US" altLang="en-US" dirty="0" smtClean="0">
                <a:solidFill>
                  <a:schemeClr val="bg1"/>
                </a:solidFill>
              </a:rPr>
              <a:t>about.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bg1"/>
                </a:solidFill>
              </a:rPr>
              <a:t>The </a:t>
            </a:r>
            <a:r>
              <a:rPr lang="en-US" altLang="en-US" dirty="0">
                <a:solidFill>
                  <a:schemeClr val="bg1"/>
                </a:solidFill>
              </a:rPr>
              <a:t>Divergence Theorem for simple solid </a:t>
            </a:r>
            <a:r>
              <a:rPr lang="en-US" altLang="en-US" dirty="0" smtClean="0">
                <a:solidFill>
                  <a:schemeClr val="bg1"/>
                </a:solidFill>
              </a:rPr>
              <a:t>regions.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bg1"/>
                </a:solidFill>
              </a:rPr>
              <a:t>Its </a:t>
            </a:r>
            <a:r>
              <a:rPr lang="en-US" altLang="en-US" dirty="0">
                <a:solidFill>
                  <a:schemeClr val="bg1"/>
                </a:solidFill>
              </a:rPr>
              <a:t>applications in electric fields and fluid </a:t>
            </a:r>
            <a:r>
              <a:rPr lang="en-US" altLang="en-US" dirty="0" smtClean="0">
                <a:solidFill>
                  <a:schemeClr val="bg1"/>
                </a:solidFill>
              </a:rPr>
              <a:t>flow.</a:t>
            </a:r>
            <a:endParaRPr lang="en-US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rgbClr val="C00000"/>
                </a:solidFill>
              </a:rPr>
              <a:t>The Divergence Theorem is sometimes </a:t>
            </a:r>
            <a:br>
              <a:rPr lang="en-US" altLang="en-US" dirty="0">
                <a:solidFill>
                  <a:srgbClr val="C00000"/>
                </a:solidFill>
              </a:rPr>
            </a:br>
            <a:r>
              <a:rPr lang="en-US" altLang="en-US" dirty="0">
                <a:solidFill>
                  <a:srgbClr val="C00000"/>
                </a:solidFill>
              </a:rPr>
              <a:t>called Gauss’s Theorem after the great German mathematician Karl Friedrich Gauss (1777–1855).</a:t>
            </a:r>
          </a:p>
          <a:p>
            <a:pPr algn="just"/>
            <a:endParaRPr lang="en-US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C0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SOLID REGION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algn="just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discovered this theorem during </a:t>
            </a: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investigation of electrostatics</a:t>
            </a: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and prove the Divergence Theorem for regions </a:t>
            </a:r>
            <a:r>
              <a:rPr lang="en-US" alt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call such regions simple solid regions. </a:t>
            </a: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instance, regions bounded by ellipsoids or rectangular boxes are simple solid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22183"/>
      </p:ext>
    </p:extLst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the theorem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135563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n-US" alt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E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 simple solid region and let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b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boundary surface of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given with positive (outward) orientation.</a:t>
            </a:r>
          </a:p>
          <a:p>
            <a:pPr lvl="1" algn="just"/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vector field whose component functions </a:t>
            </a:r>
            <a:b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continuous partial derivatives on an open region that contains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Then,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IN" dirty="0" smtClean="0"/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the given conditions, the flux of </a:t>
            </a:r>
            <a:r>
              <a:rPr lang="en-US" altLang="en-US" sz="2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across the boundary surface of </a:t>
            </a:r>
            <a:r>
              <a:rPr lang="en-US" altLang="en-US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equal </a:t>
            </a:r>
            <a:b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triple integral of the divergence of </a:t>
            </a:r>
            <a:r>
              <a:rPr lang="en-US" altLang="en-US" sz="2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</a:t>
            </a:r>
            <a:r>
              <a:rPr lang="en-US" altLang="en-US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193870"/>
              </p:ext>
            </p:extLst>
          </p:nvPr>
        </p:nvGraphicFramePr>
        <p:xfrm>
          <a:off x="2514600" y="4114800"/>
          <a:ext cx="426720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384300" imgH="381000" progId="Equation.DSMT4">
                  <p:embed/>
                </p:oleObj>
              </mc:Choice>
              <mc:Fallback>
                <p:oleObj name="Equation" r:id="rId3" imgW="13843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14800"/>
                        <a:ext cx="4267200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3667278"/>
      </p:ext>
    </p:extLst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dirty="0" smtClean="0"/>
              <a:t>Proof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 us consider a volume </a:t>
            </a:r>
            <a:r>
              <a:rPr lang="en-IN" dirty="0" smtClean="0"/>
              <a:t> </a:t>
            </a:r>
            <a:r>
              <a:rPr lang="en-IN" dirty="0" smtClean="0">
                <a:solidFill>
                  <a:srgbClr val="C00000"/>
                </a:solidFill>
              </a:rPr>
              <a:t>V </a:t>
            </a:r>
            <a:r>
              <a:rPr lang="en-IN" dirty="0" smtClean="0"/>
              <a:t>enclosed </a:t>
            </a:r>
            <a:r>
              <a:rPr lang="en-IN" dirty="0"/>
              <a:t>by the </a:t>
            </a:r>
            <a:r>
              <a:rPr lang="en-IN" dirty="0" smtClean="0"/>
              <a:t>surface </a:t>
            </a:r>
            <a:r>
              <a:rPr lang="en-IN" dirty="0" smtClean="0">
                <a:solidFill>
                  <a:srgbClr val="C00000"/>
                </a:solidFill>
              </a:rPr>
              <a:t>s.</a:t>
            </a:r>
          </a:p>
          <a:p>
            <a:r>
              <a:rPr lang="en-IN" dirty="0" smtClean="0"/>
              <a:t>Let </a:t>
            </a:r>
            <a:r>
              <a:rPr lang="en-IN" dirty="0" smtClean="0">
                <a:solidFill>
                  <a:srgbClr val="FF0000"/>
                </a:solidFill>
              </a:rPr>
              <a:t>A</a:t>
            </a:r>
            <a:r>
              <a:rPr lang="en-IN" dirty="0" smtClean="0"/>
              <a:t> is vector through the closed surface </a:t>
            </a:r>
            <a:r>
              <a:rPr lang="en-IN" dirty="0" smtClean="0">
                <a:solidFill>
                  <a:srgbClr val="FF0000"/>
                </a:solidFill>
              </a:rPr>
              <a:t>S</a:t>
            </a:r>
          </a:p>
          <a:p>
            <a:r>
              <a:rPr lang="en-IN" dirty="0" smtClean="0"/>
              <a:t>The total outward flux through closed Surface</a:t>
            </a:r>
          </a:p>
          <a:p>
            <a:r>
              <a:rPr lang="en-IN" dirty="0" smtClean="0"/>
              <a:t>Let the volume be divided into  into two parts of volume </a:t>
            </a:r>
            <a:r>
              <a:rPr lang="en-IN" dirty="0" smtClean="0">
                <a:solidFill>
                  <a:srgbClr val="FF0000"/>
                </a:solidFill>
              </a:rPr>
              <a:t>V1</a:t>
            </a:r>
            <a:r>
              <a:rPr lang="en-IN" dirty="0" smtClean="0"/>
              <a:t> and </a:t>
            </a:r>
            <a:r>
              <a:rPr lang="en-IN" dirty="0" smtClean="0">
                <a:solidFill>
                  <a:srgbClr val="FF0000"/>
                </a:solidFill>
              </a:rPr>
              <a:t>V2</a:t>
            </a:r>
            <a:r>
              <a:rPr lang="en-IN" dirty="0" smtClean="0"/>
              <a:t> enclosed by the surface </a:t>
            </a:r>
            <a:r>
              <a:rPr lang="en-IN" dirty="0" smtClean="0">
                <a:solidFill>
                  <a:srgbClr val="FF0000"/>
                </a:solidFill>
              </a:rPr>
              <a:t>S1</a:t>
            </a:r>
            <a:r>
              <a:rPr lang="en-IN" dirty="0" smtClean="0"/>
              <a:t> and </a:t>
            </a:r>
            <a:r>
              <a:rPr lang="en-IN" dirty="0" smtClean="0">
                <a:solidFill>
                  <a:srgbClr val="FF0000"/>
                </a:solidFill>
              </a:rPr>
              <a:t>S2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538654"/>
      </p:ext>
    </p:extLst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1450</TotalTime>
  <Words>116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DEPARTMENT OF PHYSICS GOVT.PG COLLEGE RAJOURI</vt:lpstr>
      <vt:lpstr>SIMPLE SOLID REGION</vt:lpstr>
      <vt:lpstr>Statement of the theorem</vt:lpstr>
      <vt:lpstr>Proof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Physics Govt. PG College Rajouri</dc:title>
  <dc:creator>Bashir Ahmed</dc:creator>
  <cp:lastModifiedBy>pro bashir</cp:lastModifiedBy>
  <cp:revision>204</cp:revision>
  <dcterms:created xsi:type="dcterms:W3CDTF">2013-12-26T01:41:39Z</dcterms:created>
  <dcterms:modified xsi:type="dcterms:W3CDTF">2019-05-14T06:47:23Z</dcterms:modified>
</cp:coreProperties>
</file>